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10288800" cx="18288000"/>
  <p:notesSz cx="6858000" cy="9144000"/>
  <p:embeddedFontLst>
    <p:embeddedFont>
      <p:font typeface="Play"/>
      <p:regular r:id="rId29"/>
      <p:bold r:id="rId30"/>
    </p:embeddedFont>
    <p:embeddedFont>
      <p:font typeface="Poppi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5" roundtripDataSignature="AMtx7mhobiMGB+gTrkkmRxc4XW0+PCRm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9F01D25-0F0E-4357-AD8F-809C5D248036}">
  <a:tblStyle styleId="{89F01D25-0F0E-4357-AD8F-809C5D248036}" styleName="Table_0">
    <a:wholeTbl>
      <a:tcTxStyle b="off" i="off">
        <a:font>
          <a:latin typeface="Aptos"/>
          <a:ea typeface="Aptos"/>
          <a:cs typeface="Aptos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7E9EC"/>
          </a:solidFill>
        </a:fill>
      </a:tcStyle>
    </a:wholeTbl>
    <a:band1H>
      <a:tcTxStyle/>
      <a:tcStyle>
        <a:fill>
          <a:solidFill>
            <a:srgbClr val="CAD1D8"/>
          </a:solidFill>
        </a:fill>
      </a:tcStyle>
    </a:band1H>
    <a:band2H>
      <a:tcTxStyle/>
    </a:band2H>
    <a:band1V>
      <a:tcTxStyle/>
      <a:tcStyle>
        <a:fill>
          <a:solidFill>
            <a:srgbClr val="CAD1D8"/>
          </a:solidFill>
        </a:fill>
      </a:tcStyle>
    </a:band1V>
    <a:band2V>
      <a:tcTxStyle/>
    </a:band2V>
    <a:lastCol>
      <a:tcTxStyle b="on" i="off">
        <a:font>
          <a:latin typeface="Aptos"/>
          <a:ea typeface="Aptos"/>
          <a:cs typeface="Aptos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ptos"/>
          <a:ea typeface="Aptos"/>
          <a:cs typeface="Aptos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lay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regular.fntdata"/><Relationship Id="rId30" Type="http://schemas.openxmlformats.org/officeDocument/2006/relationships/font" Target="fonts/Play-bold.fntdata"/><Relationship Id="rId11" Type="http://schemas.openxmlformats.org/officeDocument/2006/relationships/slide" Target="slides/slide6.xml"/><Relationship Id="rId33" Type="http://schemas.openxmlformats.org/officeDocument/2006/relationships/font" Target="fonts/Poppins-italic.fntdata"/><Relationship Id="rId10" Type="http://schemas.openxmlformats.org/officeDocument/2006/relationships/slide" Target="slides/slide5.xml"/><Relationship Id="rId32" Type="http://schemas.openxmlformats.org/officeDocument/2006/relationships/font" Target="fonts/Poppins-bold.fntdata"/><Relationship Id="rId13" Type="http://schemas.openxmlformats.org/officeDocument/2006/relationships/slide" Target="slides/slide8.xml"/><Relationship Id="rId35" Type="http://customschemas.google.com/relationships/presentationmetadata" Target="metadata"/><Relationship Id="rId12" Type="http://schemas.openxmlformats.org/officeDocument/2006/relationships/slide" Target="slides/slide7.xml"/><Relationship Id="rId34" Type="http://schemas.openxmlformats.org/officeDocument/2006/relationships/font" Target="fonts/Poppi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6280" y="1143000"/>
            <a:ext cx="5485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0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2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3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4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5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6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7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8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9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0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14c6c2e391_0_0:notes"/>
          <p:cNvSpPr/>
          <p:nvPr>
            <p:ph idx="2" type="sldImg"/>
          </p:nvPr>
        </p:nvSpPr>
        <p:spPr>
          <a:xfrm>
            <a:off x="3818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14c6c2e3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14c6c2e391_0_292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g314c6c2e391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:notes"/>
          <p:cNvSpPr/>
          <p:nvPr>
            <p:ph idx="2" type="sldImg"/>
          </p:nvPr>
        </p:nvSpPr>
        <p:spPr>
          <a:xfrm>
            <a:off x="381533" y="685800"/>
            <a:ext cx="6094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_1">
  <p:cSld name="SECTION_HEADER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/>
          <p:nvPr>
            <p:ph type="title"/>
          </p:nvPr>
        </p:nvSpPr>
        <p:spPr>
          <a:xfrm>
            <a:off x="623400" y="4302453"/>
            <a:ext cx="17041200" cy="16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Poppins"/>
              <a:buNone/>
              <a:defRPr sz="72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800"/>
              <a:buFont typeface="Poppins"/>
              <a:buNone/>
              <a:defRPr sz="72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800"/>
              <a:buFont typeface="Poppins"/>
              <a:buNone/>
              <a:defRPr sz="72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800"/>
              <a:buFont typeface="Poppins"/>
              <a:buNone/>
              <a:defRPr sz="72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800"/>
              <a:buFont typeface="Poppins"/>
              <a:buNone/>
              <a:defRPr sz="72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800"/>
              <a:buFont typeface="Poppins"/>
              <a:buNone/>
              <a:defRPr sz="72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800"/>
              <a:buFont typeface="Poppins"/>
              <a:buNone/>
              <a:defRPr sz="72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800"/>
              <a:buFont typeface="Poppins"/>
              <a:buNone/>
              <a:defRPr sz="72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800"/>
              <a:buFont typeface="Poppins"/>
              <a:buNone/>
              <a:defRPr sz="7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" name="Google Shape;17;p23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 lnSpcReduction="20000"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2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68" name="Google Shape;68;p32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69" name="Google Shape;69;p32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3"/>
          <p:cNvSpPr txBox="1"/>
          <p:nvPr>
            <p:ph type="title"/>
          </p:nvPr>
        </p:nvSpPr>
        <p:spPr>
          <a:xfrm>
            <a:off x="1259682" y="685920"/>
            <a:ext cx="5898300" cy="2400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la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72" name="Google Shape;72;p33"/>
          <p:cNvSpPr txBox="1"/>
          <p:nvPr>
            <p:ph idx="1" type="body"/>
          </p:nvPr>
        </p:nvSpPr>
        <p:spPr>
          <a:xfrm>
            <a:off x="7774782" y="1481397"/>
            <a:ext cx="9258300" cy="73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5334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indent="-4953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200"/>
              <a:buChar char="•"/>
              <a:defRPr sz="4200"/>
            </a:lvl2pPr>
            <a:lvl3pPr indent="-457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 sz="3600"/>
            </a:lvl3pPr>
            <a:lvl4pPr indent="-4191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4191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6pPr>
            <a:lvl7pPr indent="-4191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7pPr>
            <a:lvl8pPr indent="-4191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8pPr>
            <a:lvl9pPr indent="-4191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9pPr>
          </a:lstStyle>
          <a:p/>
        </p:txBody>
      </p:sp>
      <p:sp>
        <p:nvSpPr>
          <p:cNvPr id="73" name="Google Shape;73;p33"/>
          <p:cNvSpPr txBox="1"/>
          <p:nvPr>
            <p:ph idx="2" type="body"/>
          </p:nvPr>
        </p:nvSpPr>
        <p:spPr>
          <a:xfrm>
            <a:off x="1259682" y="3086640"/>
            <a:ext cx="5898300" cy="57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/>
        </p:txBody>
      </p:sp>
      <p:sp>
        <p:nvSpPr>
          <p:cNvPr id="74" name="Google Shape;74;p33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75" name="Google Shape;75;p33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76" name="Google Shape;76;p33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4"/>
          <p:cNvSpPr txBox="1"/>
          <p:nvPr>
            <p:ph type="title"/>
          </p:nvPr>
        </p:nvSpPr>
        <p:spPr>
          <a:xfrm>
            <a:off x="1259682" y="685920"/>
            <a:ext cx="5898300" cy="2400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la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79" name="Google Shape;79;p34"/>
          <p:cNvSpPr/>
          <p:nvPr>
            <p:ph idx="2" type="pic"/>
          </p:nvPr>
        </p:nvSpPr>
        <p:spPr>
          <a:xfrm>
            <a:off x="7774782" y="1481397"/>
            <a:ext cx="9258300" cy="73116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34"/>
          <p:cNvSpPr txBox="1"/>
          <p:nvPr>
            <p:ph idx="1" type="body"/>
          </p:nvPr>
        </p:nvSpPr>
        <p:spPr>
          <a:xfrm>
            <a:off x="1259682" y="3086640"/>
            <a:ext cx="5898300" cy="57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/>
        </p:txBody>
      </p:sp>
      <p:sp>
        <p:nvSpPr>
          <p:cNvPr id="81" name="Google Shape;81;p34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82" name="Google Shape;82;p34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83" name="Google Shape;83;p34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5"/>
          <p:cNvSpPr txBox="1"/>
          <p:nvPr>
            <p:ph type="title"/>
          </p:nvPr>
        </p:nvSpPr>
        <p:spPr>
          <a:xfrm>
            <a:off x="1257300" y="547783"/>
            <a:ext cx="15773400" cy="19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86" name="Google Shape;86;p35"/>
          <p:cNvSpPr txBox="1"/>
          <p:nvPr>
            <p:ph idx="1" type="body"/>
          </p:nvPr>
        </p:nvSpPr>
        <p:spPr>
          <a:xfrm rot="5400000">
            <a:off x="5880000" y="-1883783"/>
            <a:ext cx="6528000" cy="157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87" name="Google Shape;87;p35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88" name="Google Shape;88;p35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89" name="Google Shape;89;p35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6"/>
          <p:cNvSpPr txBox="1"/>
          <p:nvPr>
            <p:ph type="title"/>
          </p:nvPr>
        </p:nvSpPr>
        <p:spPr>
          <a:xfrm rot="5400000">
            <a:off x="10699500" y="2935783"/>
            <a:ext cx="87192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92" name="Google Shape;92;p36"/>
          <p:cNvSpPr txBox="1"/>
          <p:nvPr>
            <p:ph idx="1" type="body"/>
          </p:nvPr>
        </p:nvSpPr>
        <p:spPr>
          <a:xfrm rot="5400000">
            <a:off x="2698500" y="-893267"/>
            <a:ext cx="8719200" cy="116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93" name="Google Shape;93;p36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94" name="Google Shape;94;p36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95" name="Google Shape;95;p36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14c6c2e391_0_288"/>
          <p:cNvSpPr txBox="1"/>
          <p:nvPr>
            <p:ph type="ctrTitle"/>
          </p:nvPr>
        </p:nvSpPr>
        <p:spPr>
          <a:xfrm>
            <a:off x="623417" y="1489411"/>
            <a:ext cx="17041200" cy="4105800"/>
          </a:xfrm>
          <a:prstGeom prst="rect">
            <a:avLst/>
          </a:prstGeom>
        </p:spPr>
        <p:txBody>
          <a:bodyPr anchorCtr="0" anchor="b" bIns="68550" lIns="137150" spcFirstLastPara="1" rIns="137150" wrap="square" tIns="685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400"/>
              <a:buFont typeface="Poppins"/>
              <a:buNone/>
              <a:defRPr b="1" sz="104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400"/>
              <a:buFont typeface="Poppins"/>
              <a:buNone/>
              <a:defRPr b="1" sz="104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400"/>
              <a:buFont typeface="Poppins"/>
              <a:buNone/>
              <a:defRPr b="1" sz="104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400"/>
              <a:buFont typeface="Poppins"/>
              <a:buNone/>
              <a:defRPr b="1" sz="104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400"/>
              <a:buFont typeface="Poppins"/>
              <a:buNone/>
              <a:defRPr b="1" sz="104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400"/>
              <a:buFont typeface="Poppins"/>
              <a:buNone/>
              <a:defRPr b="1" sz="104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400"/>
              <a:buFont typeface="Poppins"/>
              <a:buNone/>
              <a:defRPr b="1" sz="104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400"/>
              <a:buFont typeface="Poppins"/>
              <a:buNone/>
              <a:defRPr b="1" sz="104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400"/>
              <a:buFont typeface="Poppins"/>
              <a:buNone/>
              <a:defRPr b="1" sz="104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8" name="Google Shape;98;g314c6c2e391_0_288"/>
          <p:cNvSpPr txBox="1"/>
          <p:nvPr>
            <p:ph idx="1" type="subTitle"/>
          </p:nvPr>
        </p:nvSpPr>
        <p:spPr>
          <a:xfrm>
            <a:off x="623400" y="5669242"/>
            <a:ext cx="17041200" cy="1585500"/>
          </a:xfrm>
          <a:prstGeom prst="rect">
            <a:avLst/>
          </a:prstGeom>
        </p:spPr>
        <p:txBody>
          <a:bodyPr anchorCtr="0" anchor="t" bIns="68550" lIns="137150" spcFirstLastPara="1" rIns="137150" wrap="square" tIns="68550">
            <a:normAutofit/>
          </a:bodyPr>
          <a:lstStyle>
            <a:lvl1pPr lvl="0" algn="ctr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99" name="Google Shape;99;g314c6c2e391_0_288"/>
          <p:cNvSpPr txBox="1"/>
          <p:nvPr>
            <p:ph idx="12" type="sldNum"/>
          </p:nvPr>
        </p:nvSpPr>
        <p:spPr>
          <a:xfrm>
            <a:off x="17021116" y="9404279"/>
            <a:ext cx="1097400" cy="787200"/>
          </a:xfrm>
          <a:prstGeom prst="rect">
            <a:avLst/>
          </a:prstGeom>
        </p:spPr>
        <p:txBody>
          <a:bodyPr anchorCtr="0" anchor="ctr" bIns="68550" lIns="137150" spcFirstLastPara="1" rIns="137150" wrap="square" tIns="685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_1">
  <p:cSld name="TITLE_AND_TWO_COLUMNS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4"/>
          <p:cNvSpPr txBox="1"/>
          <p:nvPr>
            <p:ph type="title"/>
          </p:nvPr>
        </p:nvSpPr>
        <p:spPr>
          <a:xfrm>
            <a:off x="623400" y="890206"/>
            <a:ext cx="17041200" cy="11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300" lIns="274300" spcFirstLastPara="1" rIns="274300" wrap="square" tIns="2743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9pPr>
          </a:lstStyle>
          <a:p/>
        </p:txBody>
      </p:sp>
      <p:sp>
        <p:nvSpPr>
          <p:cNvPr id="20" name="Google Shape;20;p24"/>
          <p:cNvSpPr txBox="1"/>
          <p:nvPr>
            <p:ph idx="1" type="body"/>
          </p:nvPr>
        </p:nvSpPr>
        <p:spPr>
          <a:xfrm>
            <a:off x="623400" y="2305353"/>
            <a:ext cx="7999800" cy="6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300" lIns="274300" spcFirstLastPara="1" rIns="274300" wrap="square" tIns="274300">
            <a:normAutofit/>
          </a:bodyPr>
          <a:lstStyle>
            <a:lvl1pPr indent="-4953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●"/>
              <a:defRPr sz="2800"/>
            </a:lvl1pPr>
            <a:lvl2pPr indent="-4572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2400"/>
            </a:lvl2pPr>
            <a:lvl3pPr indent="-4572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■"/>
              <a:defRPr sz="2400"/>
            </a:lvl3pPr>
            <a:lvl4pPr indent="-4572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  <a:defRPr sz="2400"/>
            </a:lvl4pPr>
            <a:lvl5pPr indent="-4572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2400"/>
            </a:lvl5pPr>
            <a:lvl6pPr indent="-4572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■"/>
              <a:defRPr sz="2400"/>
            </a:lvl6pPr>
            <a:lvl7pPr indent="-4572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  <a:defRPr sz="2400"/>
            </a:lvl7pPr>
            <a:lvl8pPr indent="-4572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2400"/>
            </a:lvl8pPr>
            <a:lvl9pPr indent="-4572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■"/>
              <a:defRPr sz="2400"/>
            </a:lvl9pPr>
          </a:lstStyle>
          <a:p/>
        </p:txBody>
      </p:sp>
      <p:sp>
        <p:nvSpPr>
          <p:cNvPr id="21" name="Google Shape;21;p24"/>
          <p:cNvSpPr txBox="1"/>
          <p:nvPr>
            <p:ph idx="2" type="body"/>
          </p:nvPr>
        </p:nvSpPr>
        <p:spPr>
          <a:xfrm>
            <a:off x="9664800" y="2305353"/>
            <a:ext cx="7999800" cy="6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300" lIns="274300" spcFirstLastPara="1" rIns="274300" wrap="square" tIns="274300">
            <a:normAutofit/>
          </a:bodyPr>
          <a:lstStyle>
            <a:lvl1pPr indent="-4953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●"/>
              <a:defRPr sz="2800"/>
            </a:lvl1pPr>
            <a:lvl2pPr indent="-4572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2400"/>
            </a:lvl2pPr>
            <a:lvl3pPr indent="-4572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■"/>
              <a:defRPr sz="2400"/>
            </a:lvl3pPr>
            <a:lvl4pPr indent="-4572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  <a:defRPr sz="2400"/>
            </a:lvl4pPr>
            <a:lvl5pPr indent="-4572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2400"/>
            </a:lvl5pPr>
            <a:lvl6pPr indent="-4572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■"/>
              <a:defRPr sz="2400"/>
            </a:lvl6pPr>
            <a:lvl7pPr indent="-4572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  <a:defRPr sz="2400"/>
            </a:lvl7pPr>
            <a:lvl8pPr indent="-4572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2400"/>
            </a:lvl8pPr>
            <a:lvl9pPr indent="-4572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■"/>
              <a:defRPr sz="2400"/>
            </a:lvl9pPr>
          </a:lstStyle>
          <a:p/>
        </p:txBody>
      </p:sp>
      <p:sp>
        <p:nvSpPr>
          <p:cNvPr id="22" name="Google Shape;22;p24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 lnSpcReduction="20000"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5"/>
          <p:cNvSpPr txBox="1"/>
          <p:nvPr>
            <p:ph type="title"/>
          </p:nvPr>
        </p:nvSpPr>
        <p:spPr>
          <a:xfrm>
            <a:off x="623400" y="890206"/>
            <a:ext cx="17041200" cy="11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300" lIns="274300" spcFirstLastPara="1" rIns="274300" wrap="square" tIns="2743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400"/>
              <a:buNone/>
              <a:defRPr/>
            </a:lvl9pPr>
          </a:lstStyle>
          <a:p/>
        </p:txBody>
      </p:sp>
      <p:sp>
        <p:nvSpPr>
          <p:cNvPr id="25" name="Google Shape;25;p25"/>
          <p:cNvSpPr txBox="1"/>
          <p:nvPr>
            <p:ph idx="1" type="body"/>
          </p:nvPr>
        </p:nvSpPr>
        <p:spPr>
          <a:xfrm>
            <a:off x="623400" y="2305353"/>
            <a:ext cx="17041200" cy="6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300" lIns="274300" spcFirstLastPara="1" rIns="274300" wrap="square" tIns="274300">
            <a:normAutofit/>
          </a:bodyPr>
          <a:lstStyle>
            <a:lvl1pPr indent="-5715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Char char="●"/>
              <a:defRPr/>
            </a:lvl1pPr>
            <a:lvl2pPr indent="-4953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○"/>
              <a:defRPr/>
            </a:lvl2pPr>
            <a:lvl3pPr indent="-4953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■"/>
              <a:defRPr/>
            </a:lvl3pPr>
            <a:lvl4pPr indent="-4953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●"/>
              <a:defRPr/>
            </a:lvl4pPr>
            <a:lvl5pPr indent="-4953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○"/>
              <a:defRPr/>
            </a:lvl5pPr>
            <a:lvl6pPr indent="-4953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■"/>
              <a:defRPr/>
            </a:lvl6pPr>
            <a:lvl7pPr indent="-4953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●"/>
              <a:defRPr/>
            </a:lvl7pPr>
            <a:lvl8pPr indent="-4953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○"/>
              <a:defRPr/>
            </a:lvl8pPr>
            <a:lvl9pPr indent="-4953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Char char="■"/>
              <a:defRPr/>
            </a:lvl9pPr>
          </a:lstStyle>
          <a:p/>
        </p:txBody>
      </p:sp>
      <p:sp>
        <p:nvSpPr>
          <p:cNvPr id="26" name="Google Shape;26;p25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300" lIns="274300" spcFirstLastPara="1" rIns="274300" wrap="square" tIns="274300">
            <a:normAutofit lnSpcReduction="20000"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sz="1800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sz="1800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sz="1800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sz="1800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sz="1800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sz="1800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sz="1800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sz="1800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sz="1800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6"/>
          <p:cNvSpPr txBox="1"/>
          <p:nvPr>
            <p:ph type="ctrTitle"/>
          </p:nvPr>
        </p:nvSpPr>
        <p:spPr>
          <a:xfrm>
            <a:off x="2286000" y="1683839"/>
            <a:ext cx="13716000" cy="3582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Play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9" name="Google Shape;29;p26"/>
          <p:cNvSpPr txBox="1"/>
          <p:nvPr>
            <p:ph idx="1" type="subTitle"/>
          </p:nvPr>
        </p:nvSpPr>
        <p:spPr>
          <a:xfrm>
            <a:off x="2286000" y="5404002"/>
            <a:ext cx="13716000" cy="24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lvl="0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/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lvl="4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lvl="6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lvl="7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lvl="8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6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31" name="Google Shape;31;p26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1257300" y="547783"/>
            <a:ext cx="15773400" cy="19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35" name="Google Shape;35;p27"/>
          <p:cNvSpPr txBox="1"/>
          <p:nvPr>
            <p:ph idx="1" type="body"/>
          </p:nvPr>
        </p:nvSpPr>
        <p:spPr>
          <a:xfrm>
            <a:off x="1257300" y="2738917"/>
            <a:ext cx="15773400" cy="6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36" name="Google Shape;36;p27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37" name="Google Shape;37;p27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38" name="Google Shape;38;p27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8"/>
          <p:cNvSpPr txBox="1"/>
          <p:nvPr>
            <p:ph type="title"/>
          </p:nvPr>
        </p:nvSpPr>
        <p:spPr>
          <a:xfrm>
            <a:off x="1247775" y="2565056"/>
            <a:ext cx="15773400" cy="42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Play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41" name="Google Shape;41;p28"/>
          <p:cNvSpPr txBox="1"/>
          <p:nvPr>
            <p:ph idx="1" type="body"/>
          </p:nvPr>
        </p:nvSpPr>
        <p:spPr>
          <a:xfrm>
            <a:off x="1247775" y="6885399"/>
            <a:ext cx="15773400" cy="22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757575"/>
              </a:buClr>
              <a:buSzPts val="3600"/>
              <a:buNone/>
              <a:defRPr sz="36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3000"/>
              <a:buNone/>
              <a:defRPr sz="3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2700"/>
              <a:buNone/>
              <a:defRPr sz="27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42" name="Google Shape;42;p28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43" name="Google Shape;43;p28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44" name="Google Shape;44;p28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9"/>
          <p:cNvSpPr txBox="1"/>
          <p:nvPr>
            <p:ph type="title"/>
          </p:nvPr>
        </p:nvSpPr>
        <p:spPr>
          <a:xfrm>
            <a:off x="1257300" y="547783"/>
            <a:ext cx="15773400" cy="19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47" name="Google Shape;47;p29"/>
          <p:cNvSpPr txBox="1"/>
          <p:nvPr>
            <p:ph idx="1" type="body"/>
          </p:nvPr>
        </p:nvSpPr>
        <p:spPr>
          <a:xfrm>
            <a:off x="1257300" y="2738917"/>
            <a:ext cx="7772400" cy="6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48" name="Google Shape;48;p29"/>
          <p:cNvSpPr txBox="1"/>
          <p:nvPr>
            <p:ph idx="2" type="body"/>
          </p:nvPr>
        </p:nvSpPr>
        <p:spPr>
          <a:xfrm>
            <a:off x="9258300" y="2738917"/>
            <a:ext cx="7772400" cy="6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49" name="Google Shape;49;p29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50" name="Google Shape;50;p29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51" name="Google Shape;51;p29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0"/>
          <p:cNvSpPr txBox="1"/>
          <p:nvPr>
            <p:ph type="title"/>
          </p:nvPr>
        </p:nvSpPr>
        <p:spPr>
          <a:xfrm>
            <a:off x="1259682" y="547783"/>
            <a:ext cx="15773400" cy="19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54" name="Google Shape;54;p30"/>
          <p:cNvSpPr txBox="1"/>
          <p:nvPr>
            <p:ph idx="1" type="body"/>
          </p:nvPr>
        </p:nvSpPr>
        <p:spPr>
          <a:xfrm>
            <a:off x="1259682" y="2522186"/>
            <a:ext cx="77367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b="1" sz="27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9pPr>
          </a:lstStyle>
          <a:p/>
        </p:txBody>
      </p:sp>
      <p:sp>
        <p:nvSpPr>
          <p:cNvPr id="55" name="Google Shape;55;p30"/>
          <p:cNvSpPr txBox="1"/>
          <p:nvPr>
            <p:ph idx="2" type="body"/>
          </p:nvPr>
        </p:nvSpPr>
        <p:spPr>
          <a:xfrm>
            <a:off x="1259682" y="3758270"/>
            <a:ext cx="7736700" cy="55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56" name="Google Shape;56;p30"/>
          <p:cNvSpPr txBox="1"/>
          <p:nvPr>
            <p:ph idx="3" type="body"/>
          </p:nvPr>
        </p:nvSpPr>
        <p:spPr>
          <a:xfrm>
            <a:off x="9258300" y="2522186"/>
            <a:ext cx="77748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b="1" sz="27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9pPr>
          </a:lstStyle>
          <a:p/>
        </p:txBody>
      </p:sp>
      <p:sp>
        <p:nvSpPr>
          <p:cNvPr id="57" name="Google Shape;57;p30"/>
          <p:cNvSpPr txBox="1"/>
          <p:nvPr>
            <p:ph idx="4" type="body"/>
          </p:nvPr>
        </p:nvSpPr>
        <p:spPr>
          <a:xfrm>
            <a:off x="9258300" y="3758270"/>
            <a:ext cx="7774800" cy="55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58" name="Google Shape;58;p30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59" name="Google Shape;59;p30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60" name="Google Shape;60;p30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1"/>
          <p:cNvSpPr txBox="1"/>
          <p:nvPr>
            <p:ph type="title"/>
          </p:nvPr>
        </p:nvSpPr>
        <p:spPr>
          <a:xfrm>
            <a:off x="1257300" y="547783"/>
            <a:ext cx="15773400" cy="19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63" name="Google Shape;63;p31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64" name="Google Shape;64;p31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65" name="Google Shape;65;p31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/>
          <p:nvPr>
            <p:ph type="title"/>
          </p:nvPr>
        </p:nvSpPr>
        <p:spPr>
          <a:xfrm>
            <a:off x="1257300" y="547783"/>
            <a:ext cx="15773400" cy="19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lay"/>
              <a:buNone/>
              <a:defRPr b="0" i="0" sz="66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 sz="2700"/>
            </a:lvl9pPr>
          </a:lstStyle>
          <a:p/>
        </p:txBody>
      </p:sp>
      <p:sp>
        <p:nvSpPr>
          <p:cNvPr id="11" name="Google Shape;11;p22"/>
          <p:cNvSpPr txBox="1"/>
          <p:nvPr>
            <p:ph idx="1" type="body"/>
          </p:nvPr>
        </p:nvSpPr>
        <p:spPr>
          <a:xfrm>
            <a:off x="1257300" y="2738917"/>
            <a:ext cx="15773400" cy="6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95300" lvl="0" marL="457200" marR="0" rtl="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Char char="•"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572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191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0005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0005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0005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0005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2"/>
          <p:cNvSpPr txBox="1"/>
          <p:nvPr>
            <p:ph idx="10" type="dt"/>
          </p:nvPr>
        </p:nvSpPr>
        <p:spPr>
          <a:xfrm>
            <a:off x="12573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2"/>
          <p:cNvSpPr txBox="1"/>
          <p:nvPr>
            <p:ph idx="11" type="ftr"/>
          </p:nvPr>
        </p:nvSpPr>
        <p:spPr>
          <a:xfrm>
            <a:off x="6057900" y="9536193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2"/>
          <p:cNvSpPr txBox="1"/>
          <p:nvPr>
            <p:ph idx="12" type="sldNum"/>
          </p:nvPr>
        </p:nvSpPr>
        <p:spPr>
          <a:xfrm>
            <a:off x="12915900" y="9536193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8.jpg"/><Relationship Id="rId5" Type="http://schemas.openxmlformats.org/officeDocument/2006/relationships/image" Target="../media/image14.png"/><Relationship Id="rId6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hyperlink" Target="http://www.youtube.com/watch?v=9jW9G8MO4PQ" TargetMode="External"/><Relationship Id="rId5" Type="http://schemas.openxmlformats.org/officeDocument/2006/relationships/image" Target="../media/image1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hyperlink" Target="https://www.ibm.com/topics/exploratory-data-analysis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7.jpg"/><Relationship Id="rId5" Type="http://schemas.openxmlformats.org/officeDocument/2006/relationships/image" Target="../media/image14.png"/><Relationship Id="rId6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12926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726" y="262721"/>
            <a:ext cx="5397965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"/>
          <p:cNvSpPr txBox="1"/>
          <p:nvPr/>
        </p:nvSpPr>
        <p:spPr>
          <a:xfrm>
            <a:off x="-12" y="6656095"/>
            <a:ext cx="232620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300" lIns="274300" spcFirstLastPara="1" rIns="274300" wrap="square" tIns="2743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Keşifsel Veri Analizi</a:t>
            </a:r>
            <a:endParaRPr b="1" sz="10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6" name="Google Shape;106;p1"/>
          <p:cNvSpPr txBox="1"/>
          <p:nvPr/>
        </p:nvSpPr>
        <p:spPr>
          <a:xfrm>
            <a:off x="1019200" y="5670889"/>
            <a:ext cx="90141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300" lIns="274300" spcFirstLastPara="1" rIns="274300" wrap="square" tIns="2743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3600"/>
              </a:spcAft>
              <a:buNone/>
            </a:pPr>
            <a:r>
              <a:rPr b="1" lang="en-US" sz="2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Hafta 6</a:t>
            </a:r>
            <a:endParaRPr b="1" sz="28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377500" y="6123006"/>
            <a:ext cx="641700" cy="8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i="0" sz="28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0"/>
          <p:cNvSpPr txBox="1"/>
          <p:nvPr>
            <p:ph type="title"/>
          </p:nvPr>
        </p:nvSpPr>
        <p:spPr>
          <a:xfrm>
            <a:off x="11630107" y="2254880"/>
            <a:ext cx="6153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i="0" lang="en-US" sz="24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Çok Değişkenli Analiz</a:t>
            </a:r>
            <a:endParaRPr i="0" sz="2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descr="A person using a computer&#10;&#10;Description automatically generated" id="195" name="Google Shape;19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51" y="-11725"/>
            <a:ext cx="10576050" cy="103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" y="0"/>
            <a:ext cx="10576051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0" title="Complexity=1, Color=Orange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50" y="6866875"/>
            <a:ext cx="1417026" cy="1396576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0"/>
          <p:cNvSpPr txBox="1"/>
          <p:nvPr/>
        </p:nvSpPr>
        <p:spPr>
          <a:xfrm>
            <a:off x="0" y="6866875"/>
            <a:ext cx="102972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Çok</a:t>
            </a:r>
            <a:r>
              <a:rPr b="1" lang="en-US" sz="9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Değişkenli Analiz</a:t>
            </a:r>
            <a:endParaRPr b="1" sz="96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1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58220" y="2981095"/>
            <a:ext cx="11947274" cy="428096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1"/>
          <p:cNvSpPr txBox="1"/>
          <p:nvPr/>
        </p:nvSpPr>
        <p:spPr>
          <a:xfrm>
            <a:off x="5670007" y="1777245"/>
            <a:ext cx="54741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İlgilendiğimiz durum: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popülasyon parametresi (istatistiği) (belirsiz)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12728241" y="1977513"/>
            <a:ext cx="5474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Elimizdeki bilgi: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örneklem verisi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10592350" y="5054015"/>
            <a:ext cx="2448000" cy="438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Popülasyon parametrelerinin istatistiksel çıkarımlar yaparak tahmin edilmesi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626700" y="3500364"/>
            <a:ext cx="5022600" cy="42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İstatistiksel Hipotez Testleri (İstatistiksel Çıkarımlar)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2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2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2"/>
          <p:cNvSpPr txBox="1"/>
          <p:nvPr/>
        </p:nvSpPr>
        <p:spPr>
          <a:xfrm>
            <a:off x="9702150" y="1742525"/>
            <a:ext cx="41973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Mevcut aksiyon =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</a:t>
            </a:r>
            <a:endParaRPr sz="30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9" name="Google Shape;219;p12"/>
          <p:cNvSpPr txBox="1"/>
          <p:nvPr/>
        </p:nvSpPr>
        <p:spPr>
          <a:xfrm>
            <a:off x="11174400" y="2786000"/>
            <a:ext cx="1252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Eğer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0" name="Google Shape;220;p12"/>
          <p:cNvSpPr txBox="1"/>
          <p:nvPr/>
        </p:nvSpPr>
        <p:spPr>
          <a:xfrm>
            <a:off x="5929200" y="4001925"/>
            <a:ext cx="52452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●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Elimizde veri yoksa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●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Elimizde çok az bilgi varsa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●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Yokluk hipotezi kesin doğruysa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1" name="Google Shape;221;p12"/>
          <p:cNvSpPr txBox="1"/>
          <p:nvPr/>
        </p:nvSpPr>
        <p:spPr>
          <a:xfrm>
            <a:off x="7849050" y="7081713"/>
            <a:ext cx="1405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Karar</a:t>
            </a:r>
            <a:endParaRPr sz="30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2" name="Google Shape;222;p12"/>
          <p:cNvSpPr txBox="1"/>
          <p:nvPr/>
        </p:nvSpPr>
        <p:spPr>
          <a:xfrm>
            <a:off x="6773399" y="8287150"/>
            <a:ext cx="3556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Mevcut aksiyona devam et</a:t>
            </a:r>
            <a:r>
              <a:rPr lang="en-US" sz="3000">
                <a:latin typeface="Poppins"/>
                <a:ea typeface="Poppins"/>
                <a:cs typeface="Poppins"/>
                <a:sym typeface="Poppins"/>
              </a:rPr>
              <a:t>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23" name="Google Shape;223;p12"/>
          <p:cNvCxnSpPr>
            <a:stCxn id="218" idx="2"/>
            <a:endCxn id="219" idx="0"/>
          </p:cNvCxnSpPr>
          <p:nvPr/>
        </p:nvCxnSpPr>
        <p:spPr>
          <a:xfrm>
            <a:off x="11800800" y="2342825"/>
            <a:ext cx="0" cy="443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24" name="Google Shape;224;p12"/>
          <p:cNvCxnSpPr>
            <a:stCxn id="219" idx="2"/>
            <a:endCxn id="220" idx="0"/>
          </p:cNvCxnSpPr>
          <p:nvPr/>
        </p:nvCxnSpPr>
        <p:spPr>
          <a:xfrm flipH="1">
            <a:off x="8551800" y="3386300"/>
            <a:ext cx="3249000" cy="615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25" name="Google Shape;225;p12"/>
          <p:cNvCxnSpPr>
            <a:stCxn id="220" idx="2"/>
            <a:endCxn id="221" idx="0"/>
          </p:cNvCxnSpPr>
          <p:nvPr/>
        </p:nvCxnSpPr>
        <p:spPr>
          <a:xfrm>
            <a:off x="8551800" y="6449325"/>
            <a:ext cx="0" cy="6324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26" name="Google Shape;226;p12"/>
          <p:cNvCxnSpPr>
            <a:stCxn id="221" idx="2"/>
            <a:endCxn id="222" idx="0"/>
          </p:cNvCxnSpPr>
          <p:nvPr/>
        </p:nvCxnSpPr>
        <p:spPr>
          <a:xfrm>
            <a:off x="8551800" y="7682013"/>
            <a:ext cx="0" cy="605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27" name="Google Shape;227;p12"/>
          <p:cNvSpPr txBox="1"/>
          <p:nvPr/>
        </p:nvSpPr>
        <p:spPr>
          <a:xfrm>
            <a:off x="12245350" y="4001900"/>
            <a:ext cx="60426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Elimizde yeterli veri var ve veri güçlü bir şekilde mevcut aksiyonunun uygulanmaması gerektiğini gösteriyorsa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28" name="Google Shape;228;p12"/>
          <p:cNvCxnSpPr>
            <a:stCxn id="219" idx="2"/>
            <a:endCxn id="227" idx="0"/>
          </p:cNvCxnSpPr>
          <p:nvPr/>
        </p:nvCxnSpPr>
        <p:spPr>
          <a:xfrm>
            <a:off x="11800800" y="3386300"/>
            <a:ext cx="3465900" cy="615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29" name="Google Shape;229;p12"/>
          <p:cNvSpPr txBox="1"/>
          <p:nvPr/>
        </p:nvSpPr>
        <p:spPr>
          <a:xfrm>
            <a:off x="14598100" y="7091475"/>
            <a:ext cx="1405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Karar</a:t>
            </a:r>
            <a:endParaRPr sz="30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30" name="Google Shape;230;p12"/>
          <p:cNvCxnSpPr>
            <a:stCxn id="227" idx="2"/>
            <a:endCxn id="229" idx="0"/>
          </p:cNvCxnSpPr>
          <p:nvPr/>
        </p:nvCxnSpPr>
        <p:spPr>
          <a:xfrm>
            <a:off x="15266650" y="5987600"/>
            <a:ext cx="34200" cy="1104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31" name="Google Shape;231;p12"/>
          <p:cNvCxnSpPr>
            <a:stCxn id="229" idx="2"/>
            <a:endCxn id="232" idx="0"/>
          </p:cNvCxnSpPr>
          <p:nvPr/>
        </p:nvCxnSpPr>
        <p:spPr>
          <a:xfrm>
            <a:off x="15300850" y="7691775"/>
            <a:ext cx="11400" cy="623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32" name="Google Shape;232;p12"/>
          <p:cNvSpPr txBox="1"/>
          <p:nvPr/>
        </p:nvSpPr>
        <p:spPr>
          <a:xfrm>
            <a:off x="13397812" y="8314788"/>
            <a:ext cx="3828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Alternatif aksiyona yönelebiliriz</a:t>
            </a:r>
            <a:r>
              <a:rPr lang="en-US" sz="3000">
                <a:latin typeface="Poppins"/>
                <a:ea typeface="Poppins"/>
                <a:cs typeface="Poppins"/>
                <a:sym typeface="Poppins"/>
              </a:rPr>
              <a:t>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626700" y="3500364"/>
            <a:ext cx="5022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Yokluk ve Alternatif Hipotezler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3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3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3"/>
          <p:cNvSpPr/>
          <p:nvPr/>
        </p:nvSpPr>
        <p:spPr>
          <a:xfrm>
            <a:off x="6768000" y="1836321"/>
            <a:ext cx="10440000" cy="3312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</a:t>
            </a: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Eğitimler sonrası 1 sene içerisinde resmi bir istihdama sahip olma durumu, eğitim alma durumuna bağlı değildir.​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–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Eğitimler sonrası 1 sene içerisinde resmi bir istihdama sahip olma durumu, eğitim alma durumuna bağlıdır.</a:t>
            </a:r>
            <a:endParaRPr sz="24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2" name="Google Shape;242;p13"/>
          <p:cNvSpPr/>
          <p:nvPr/>
        </p:nvSpPr>
        <p:spPr>
          <a:xfrm>
            <a:off x="6767999" y="6112069"/>
            <a:ext cx="10440000" cy="3312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0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Eğitimler sonrası o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rtalama aylık gelir bakımından, kontrol ve deney grupları arasında anlamlı 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bir 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fark yoktur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24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Eğitimler sonrası ortalama aylık gelir bakımından, kontrol ve deney grupları arasında anlamlı bir fark vardır.</a:t>
            </a:r>
            <a:endParaRPr sz="24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3" name="Google Shape;243;p13"/>
          <p:cNvSpPr txBox="1"/>
          <p:nvPr/>
        </p:nvSpPr>
        <p:spPr>
          <a:xfrm>
            <a:off x="626700" y="3500364"/>
            <a:ext cx="5022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Örnek Hipotezler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4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4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14"/>
          <p:cNvSpPr txBox="1"/>
          <p:nvPr/>
        </p:nvSpPr>
        <p:spPr>
          <a:xfrm>
            <a:off x="7329100" y="6151225"/>
            <a:ext cx="1737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Tip I Hata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2" name="Google Shape;252;p14"/>
          <p:cNvSpPr txBox="1"/>
          <p:nvPr/>
        </p:nvSpPr>
        <p:spPr>
          <a:xfrm>
            <a:off x="6744250" y="7238125"/>
            <a:ext cx="29070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 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doğru olduğu halde reddetmek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3" name="Google Shape;253;p14"/>
          <p:cNvSpPr txBox="1"/>
          <p:nvPr/>
        </p:nvSpPr>
        <p:spPr>
          <a:xfrm>
            <a:off x="14079200" y="6151225"/>
            <a:ext cx="1864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Tip II Hata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4" name="Google Shape;254;p14"/>
          <p:cNvSpPr txBox="1"/>
          <p:nvPr/>
        </p:nvSpPr>
        <p:spPr>
          <a:xfrm>
            <a:off x="13350012" y="7238125"/>
            <a:ext cx="37974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 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yanlış olduğu halde reddedememek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55" name="Google Shape;255;p14"/>
          <p:cNvCxnSpPr>
            <a:stCxn id="251" idx="2"/>
            <a:endCxn id="252" idx="0"/>
          </p:cNvCxnSpPr>
          <p:nvPr/>
        </p:nvCxnSpPr>
        <p:spPr>
          <a:xfrm>
            <a:off x="8197750" y="6659125"/>
            <a:ext cx="0" cy="579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56" name="Google Shape;256;p14"/>
          <p:cNvCxnSpPr/>
          <p:nvPr/>
        </p:nvCxnSpPr>
        <p:spPr>
          <a:xfrm>
            <a:off x="15065909" y="6711501"/>
            <a:ext cx="3300" cy="520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57" name="Google Shape;257;p14"/>
          <p:cNvSpPr/>
          <p:nvPr/>
        </p:nvSpPr>
        <p:spPr>
          <a:xfrm>
            <a:off x="6784685" y="1873051"/>
            <a:ext cx="10440000" cy="3312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0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: Eğitimler sonrası ortalama aylık gelir bakımından, kontrol ve deney grupları arasında anlamlı bir fark yoktur.</a:t>
            </a:r>
            <a:endParaRPr sz="24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lang="en-US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: Eğitimler sonrası ortalama aylık gelir bakımından, kontrol ve deney grupları arasında anlamlı bir fark vardır.</a:t>
            </a:r>
            <a:endParaRPr b="1" sz="24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8" name="Google Shape;258;p14"/>
          <p:cNvSpPr txBox="1"/>
          <p:nvPr/>
        </p:nvSpPr>
        <p:spPr>
          <a:xfrm>
            <a:off x="626700" y="3500364"/>
            <a:ext cx="5022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Tip I ve Tip II Hatalar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5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5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15"/>
          <p:cNvSpPr txBox="1"/>
          <p:nvPr/>
        </p:nvSpPr>
        <p:spPr>
          <a:xfrm>
            <a:off x="9442303" y="1477288"/>
            <a:ext cx="3967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Tipik alfa düzeyleri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7" name="Google Shape;267;p15"/>
          <p:cNvSpPr txBox="1"/>
          <p:nvPr/>
        </p:nvSpPr>
        <p:spPr>
          <a:xfrm>
            <a:off x="7754045" y="2406561"/>
            <a:ext cx="7343700" cy="29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-3810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●"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0,05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(%5): %5 Tip I hata yapma olasılığı 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●"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0,01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(%1): Daha sıkı bir eşik olup, sadece %1 Tip I hata yapma olasılığı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●"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0,10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(%10): Daha gevşek bir eşik olup, %10 Tip I hata yapma olasılığı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8" name="Google Shape;268;p15"/>
          <p:cNvSpPr txBox="1"/>
          <p:nvPr/>
        </p:nvSpPr>
        <p:spPr>
          <a:xfrm>
            <a:off x="8726950" y="5677038"/>
            <a:ext cx="5397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Seçilen alfa düzeyine göre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69" name="Google Shape;269;p15"/>
          <p:cNvCxnSpPr>
            <a:stCxn id="268" idx="2"/>
            <a:endCxn id="270" idx="0"/>
          </p:cNvCxnSpPr>
          <p:nvPr/>
        </p:nvCxnSpPr>
        <p:spPr>
          <a:xfrm>
            <a:off x="11425900" y="6277338"/>
            <a:ext cx="0" cy="896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70" name="Google Shape;270;p15"/>
          <p:cNvSpPr txBox="1"/>
          <p:nvPr/>
        </p:nvSpPr>
        <p:spPr>
          <a:xfrm>
            <a:off x="10877205" y="7173338"/>
            <a:ext cx="1097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Eğer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1" name="Google Shape;271;p15"/>
          <p:cNvSpPr txBox="1"/>
          <p:nvPr/>
        </p:nvSpPr>
        <p:spPr>
          <a:xfrm>
            <a:off x="6616807" y="8162147"/>
            <a:ext cx="2703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p-değeri &lt; alfa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2" name="Google Shape;272;p15"/>
          <p:cNvSpPr txBox="1"/>
          <p:nvPr/>
        </p:nvSpPr>
        <p:spPr>
          <a:xfrm>
            <a:off x="12906350" y="8162147"/>
            <a:ext cx="2703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p-değeri &gt; alfa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73" name="Google Shape;273;p15"/>
          <p:cNvCxnSpPr>
            <a:stCxn id="270" idx="2"/>
            <a:endCxn id="271" idx="0"/>
          </p:cNvCxnSpPr>
          <p:nvPr/>
        </p:nvCxnSpPr>
        <p:spPr>
          <a:xfrm flipH="1">
            <a:off x="7968705" y="7681238"/>
            <a:ext cx="3457200" cy="480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74" name="Google Shape;274;p15"/>
          <p:cNvCxnSpPr>
            <a:stCxn id="270" idx="2"/>
            <a:endCxn id="272" idx="0"/>
          </p:cNvCxnSpPr>
          <p:nvPr/>
        </p:nvCxnSpPr>
        <p:spPr>
          <a:xfrm>
            <a:off x="11425905" y="7681238"/>
            <a:ext cx="2832300" cy="480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75" name="Google Shape;275;p15"/>
          <p:cNvSpPr txBox="1"/>
          <p:nvPr/>
        </p:nvSpPr>
        <p:spPr>
          <a:xfrm>
            <a:off x="6490545" y="8723266"/>
            <a:ext cx="4114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 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reddedilir.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6" name="Google Shape;276;p15"/>
          <p:cNvSpPr txBox="1"/>
          <p:nvPr/>
        </p:nvSpPr>
        <p:spPr>
          <a:xfrm>
            <a:off x="12906334" y="8723265"/>
            <a:ext cx="4114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 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reddedilemez.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7" name="Google Shape;277;p15"/>
          <p:cNvSpPr txBox="1"/>
          <p:nvPr/>
        </p:nvSpPr>
        <p:spPr>
          <a:xfrm>
            <a:off x="626700" y="3500364"/>
            <a:ext cx="5022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Alfa ve p değerleri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6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6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4" name="Google Shape;28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6"/>
          <p:cNvSpPr txBox="1"/>
          <p:nvPr/>
        </p:nvSpPr>
        <p:spPr>
          <a:xfrm>
            <a:off x="647400" y="4920789"/>
            <a:ext cx="50226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p-değeri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descr="Demystifying one of the trickiest concepts from statistics: p-values!&#10;&#10;This video is part 1. Find parts 2+3 here: &#10;http://bit.ly/quaesita_randomplaylist&#10;&#10;&#10;&#10;Same topic in blog form: http://bit.ly/quaesita_puppies&#10;&#10;My other articles to help you understand some of the preamble:&#10;&#10;How do you form a null hypothesis? http://bit.ly/quaesita_damnedlies&#10;&#10;What's the main idea behind hypothesis testing?&#10;http://bit.ly/quaesita_fisher&#10;&#10;All of statistics in 8min:&#10;http://bit.ly/quaesita_statistics" id="286" name="Google Shape;286;p16" title="What is a p-value?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9650" y="2155500"/>
            <a:ext cx="11586275" cy="651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7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17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3" name="Google Shape;29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17"/>
          <p:cNvSpPr txBox="1"/>
          <p:nvPr/>
        </p:nvSpPr>
        <p:spPr>
          <a:xfrm>
            <a:off x="7895877" y="3500379"/>
            <a:ext cx="8436600" cy="21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Araştırmacılara ve analistlere, veriler temelinde karar verme veya tahminlerde bulunma imkanı sağlar ve gruplar arasındaki ilişkiler veya farklılıklar hakkında hipotezleri test eder.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5" name="Google Shape;295;p17"/>
          <p:cNvSpPr txBox="1"/>
          <p:nvPr/>
        </p:nvSpPr>
        <p:spPr>
          <a:xfrm>
            <a:off x="626700" y="3500364"/>
            <a:ext cx="5022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İstatistiksel Testler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8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18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2" name="Google Shape;30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8"/>
          <p:cNvSpPr txBox="1"/>
          <p:nvPr/>
        </p:nvSpPr>
        <p:spPr>
          <a:xfrm>
            <a:off x="6224451" y="1740457"/>
            <a:ext cx="5022000" cy="51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Varsayımlar: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●"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Kategorik seviyelerin kendi içerisindeki nümerik değişken dağılımlarının normal dağılması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●"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Kategorik seviyelerin kendi içerisindeki varyanslarının birbirine yakın ya da eşit olması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04" name="Google Shape;304;p18"/>
          <p:cNvCxnSpPr>
            <a:stCxn id="303" idx="3"/>
            <a:endCxn id="305" idx="1"/>
          </p:cNvCxnSpPr>
          <p:nvPr/>
        </p:nvCxnSpPr>
        <p:spPr>
          <a:xfrm flipH="1" rot="10800000">
            <a:off x="11246451" y="2012107"/>
            <a:ext cx="2781600" cy="2327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05" name="Google Shape;305;p18"/>
          <p:cNvSpPr txBox="1"/>
          <p:nvPr/>
        </p:nvSpPr>
        <p:spPr>
          <a:xfrm>
            <a:off x="14028051" y="1758150"/>
            <a:ext cx="3167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B7E22"/>
                </a:solidFill>
                <a:latin typeface="Poppins"/>
                <a:ea typeface="Poppins"/>
                <a:cs typeface="Poppins"/>
                <a:sym typeface="Poppins"/>
              </a:rPr>
              <a:t>Sağlanırsa 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t-testi</a:t>
            </a:r>
            <a:endParaRPr b="1" sz="2400">
              <a:solidFill>
                <a:srgbClr val="3B7E2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06" name="Google Shape;306;p18"/>
          <p:cNvCxnSpPr>
            <a:stCxn id="303" idx="3"/>
            <a:endCxn id="307" idx="1"/>
          </p:cNvCxnSpPr>
          <p:nvPr/>
        </p:nvCxnSpPr>
        <p:spPr>
          <a:xfrm>
            <a:off x="11246451" y="4339207"/>
            <a:ext cx="2785200" cy="1496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07" name="Google Shape;307;p18"/>
          <p:cNvSpPr txBox="1"/>
          <p:nvPr/>
        </p:nvSpPr>
        <p:spPr>
          <a:xfrm>
            <a:off x="14031651" y="5304163"/>
            <a:ext cx="37770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C00000"/>
                </a:solidFill>
                <a:latin typeface="Poppins"/>
                <a:ea typeface="Poppins"/>
                <a:cs typeface="Poppins"/>
                <a:sym typeface="Poppins"/>
              </a:rPr>
              <a:t>Sağlanmazsa 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Mann-Whitney U testi</a:t>
            </a:r>
            <a:endParaRPr b="1" sz="2400">
              <a:solidFill>
                <a:srgbClr val="C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8" name="Google Shape;308;p18"/>
          <p:cNvSpPr txBox="1"/>
          <p:nvPr/>
        </p:nvSpPr>
        <p:spPr>
          <a:xfrm>
            <a:off x="6802548" y="7163066"/>
            <a:ext cx="110061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Kontrol ve deney grupları arasında, 2013 yılı ortalama gelir bakımından fark yoktur.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Kontrol ve deney grupları arasında, 2013 yılı ortalama gelir bakımından fark vardır.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9" name="Google Shape;309;p18"/>
          <p:cNvSpPr txBox="1"/>
          <p:nvPr/>
        </p:nvSpPr>
        <p:spPr>
          <a:xfrm>
            <a:off x="647400" y="2266039"/>
            <a:ext cx="5022600" cy="57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 seviyeli kategorik değişkenin seviyeleri arasındaki numerik fark testi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9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6" name="Google Shape;31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19"/>
          <p:cNvSpPr txBox="1"/>
          <p:nvPr/>
        </p:nvSpPr>
        <p:spPr>
          <a:xfrm>
            <a:off x="6132678" y="1757146"/>
            <a:ext cx="5022000" cy="51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Varsayımlar: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●"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Kategorik seviyelerin kendi içerisindeki nümerik değişken dağılımlarının normal dağılması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●"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Kategorik seviyelerin kendi içerisindeki varyanslarının birbirine yakın ya da eşit olması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18" name="Google Shape;318;p19"/>
          <p:cNvCxnSpPr>
            <a:stCxn id="317" idx="3"/>
            <a:endCxn id="319" idx="1"/>
          </p:cNvCxnSpPr>
          <p:nvPr/>
        </p:nvCxnSpPr>
        <p:spPr>
          <a:xfrm flipH="1" rot="10800000">
            <a:off x="11154678" y="2011096"/>
            <a:ext cx="2673000" cy="234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19" name="Google Shape;319;p19"/>
          <p:cNvSpPr txBox="1"/>
          <p:nvPr/>
        </p:nvSpPr>
        <p:spPr>
          <a:xfrm>
            <a:off x="13827673" y="1757150"/>
            <a:ext cx="3236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B7E22"/>
                </a:solidFill>
                <a:latin typeface="Poppins"/>
                <a:ea typeface="Poppins"/>
                <a:cs typeface="Poppins"/>
                <a:sym typeface="Poppins"/>
              </a:rPr>
              <a:t>Sağlanırsa 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ANOVA</a:t>
            </a:r>
            <a:endParaRPr b="1" sz="2400">
              <a:solidFill>
                <a:srgbClr val="3B7E2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20" name="Google Shape;320;p19"/>
          <p:cNvCxnSpPr>
            <a:stCxn id="317" idx="3"/>
            <a:endCxn id="321" idx="1"/>
          </p:cNvCxnSpPr>
          <p:nvPr/>
        </p:nvCxnSpPr>
        <p:spPr>
          <a:xfrm>
            <a:off x="11154678" y="4355896"/>
            <a:ext cx="2579700" cy="1612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21" name="Google Shape;321;p19"/>
          <p:cNvSpPr txBox="1"/>
          <p:nvPr/>
        </p:nvSpPr>
        <p:spPr>
          <a:xfrm>
            <a:off x="13734527" y="5437038"/>
            <a:ext cx="34230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C00000"/>
                </a:solidFill>
                <a:latin typeface="Poppins"/>
                <a:ea typeface="Poppins"/>
                <a:cs typeface="Poppins"/>
                <a:sym typeface="Poppins"/>
              </a:rPr>
              <a:t>Sağlanmazsa 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Kruskal-Wallis testi</a:t>
            </a:r>
            <a:endParaRPr b="1" sz="2400">
              <a:solidFill>
                <a:srgbClr val="C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2" name="Google Shape;322;p19"/>
          <p:cNvSpPr txBox="1"/>
          <p:nvPr/>
        </p:nvSpPr>
        <p:spPr>
          <a:xfrm>
            <a:off x="6727848" y="7580166"/>
            <a:ext cx="110061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Kurs süreleri bakımından, kamu, özel ve üniversite kursları arasında anlamlı bir fark yoktur.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Kurs süreleri bakımından, kamu, özel ve üniversite kursları arasında anlamlı bir fark vardır.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3" name="Google Shape;323;p19"/>
          <p:cNvSpPr txBox="1"/>
          <p:nvPr/>
        </p:nvSpPr>
        <p:spPr>
          <a:xfrm>
            <a:off x="647400" y="2266039"/>
            <a:ext cx="5022600" cy="6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 ve daha fazla seviyeli kategorik değişkenin seviyeleri arasındaki nümerik fark testi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"/>
          <p:cNvSpPr txBox="1"/>
          <p:nvPr/>
        </p:nvSpPr>
        <p:spPr>
          <a:xfrm>
            <a:off x="5147625" y="1366225"/>
            <a:ext cx="7402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2400"/>
              </a:spcAft>
              <a:buNone/>
            </a:pPr>
            <a:r>
              <a:rPr b="1" i="0" lang="en-US" sz="5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Keşifsel Veri </a:t>
            </a:r>
            <a:r>
              <a:rPr b="1" lang="en-US" sz="5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b="1" i="0" lang="en-US" sz="5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nalizi</a:t>
            </a:r>
            <a:endParaRPr b="1" i="0" sz="5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15" name="Google Shape;115;p2"/>
          <p:cNvCxnSpPr>
            <a:stCxn id="114" idx="2"/>
          </p:cNvCxnSpPr>
          <p:nvPr/>
        </p:nvCxnSpPr>
        <p:spPr>
          <a:xfrm flipH="1">
            <a:off x="2447025" y="2566825"/>
            <a:ext cx="6401700" cy="24540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6" name="Google Shape;116;p2"/>
          <p:cNvSpPr/>
          <p:nvPr/>
        </p:nvSpPr>
        <p:spPr>
          <a:xfrm>
            <a:off x="771308" y="5031814"/>
            <a:ext cx="3957600" cy="2347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Problemi anla ve veri setindeki değişkenlerin karakteristiklerini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KEŞFET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17" name="Google Shape;117;p2"/>
          <p:cNvCxnSpPr>
            <a:stCxn id="114" idx="2"/>
          </p:cNvCxnSpPr>
          <p:nvPr/>
        </p:nvCxnSpPr>
        <p:spPr>
          <a:xfrm>
            <a:off x="8848725" y="2566825"/>
            <a:ext cx="30900" cy="29712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8" name="Google Shape;118;p2"/>
          <p:cNvSpPr/>
          <p:nvPr/>
        </p:nvSpPr>
        <p:spPr>
          <a:xfrm>
            <a:off x="7199636" y="5031820"/>
            <a:ext cx="3957600" cy="2347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Veri bir sonraki analitik yaklaşım için hazır mı?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KEŞFET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13627971" y="5031814"/>
            <a:ext cx="3957600" cy="2347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Sorular sor hipotezler üret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KEŞFET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20" name="Google Shape;120;p2"/>
          <p:cNvCxnSpPr>
            <a:stCxn id="114" idx="2"/>
          </p:cNvCxnSpPr>
          <p:nvPr/>
        </p:nvCxnSpPr>
        <p:spPr>
          <a:xfrm>
            <a:off x="8848725" y="2566825"/>
            <a:ext cx="6630300" cy="24708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0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0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20"/>
          <p:cNvSpPr txBox="1"/>
          <p:nvPr/>
        </p:nvSpPr>
        <p:spPr>
          <a:xfrm>
            <a:off x="6132678" y="3300883"/>
            <a:ext cx="5022000" cy="22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Varsayımlar: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Char char="●"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İlgili çapraz tablodaki sıklıkların 5 gözlem üzerinde olması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32" name="Google Shape;332;p20"/>
          <p:cNvCxnSpPr>
            <a:stCxn id="331" idx="3"/>
            <a:endCxn id="333" idx="1"/>
          </p:cNvCxnSpPr>
          <p:nvPr/>
        </p:nvCxnSpPr>
        <p:spPr>
          <a:xfrm flipH="1" rot="10800000">
            <a:off x="11154678" y="2126383"/>
            <a:ext cx="2500800" cy="2323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33" name="Google Shape;333;p20"/>
          <p:cNvSpPr txBox="1"/>
          <p:nvPr/>
        </p:nvSpPr>
        <p:spPr>
          <a:xfrm>
            <a:off x="13655485" y="1872564"/>
            <a:ext cx="4114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3B7E22"/>
                </a:solidFill>
                <a:latin typeface="Poppins"/>
                <a:ea typeface="Poppins"/>
                <a:cs typeface="Poppins"/>
                <a:sym typeface="Poppins"/>
              </a:rPr>
              <a:t>Sağlanırsa 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Ki-kare testi</a:t>
            </a:r>
            <a:endParaRPr b="1" sz="2400">
              <a:solidFill>
                <a:srgbClr val="3B7E2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34" name="Google Shape;334;p20"/>
          <p:cNvCxnSpPr>
            <a:stCxn id="331" idx="3"/>
            <a:endCxn id="335" idx="1"/>
          </p:cNvCxnSpPr>
          <p:nvPr/>
        </p:nvCxnSpPr>
        <p:spPr>
          <a:xfrm>
            <a:off x="11154678" y="4450183"/>
            <a:ext cx="2500800" cy="1614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35" name="Google Shape;335;p20"/>
          <p:cNvSpPr txBox="1"/>
          <p:nvPr/>
        </p:nvSpPr>
        <p:spPr>
          <a:xfrm>
            <a:off x="13655486" y="4703081"/>
            <a:ext cx="41148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C00000"/>
                </a:solidFill>
                <a:latin typeface="Poppins"/>
                <a:ea typeface="Poppins"/>
                <a:cs typeface="Poppins"/>
                <a:sym typeface="Poppins"/>
              </a:rPr>
              <a:t>Sağlanmazsa </a:t>
            </a:r>
            <a:endParaRPr b="1" sz="2400">
              <a:solidFill>
                <a:srgbClr val="C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Kategori seviyelerinin anlamlı şekilde birleştirdikten sonra ki-kare testi</a:t>
            </a:r>
            <a:endParaRPr b="1" sz="2400">
              <a:solidFill>
                <a:srgbClr val="C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6" name="Google Shape;336;p20"/>
          <p:cNvSpPr txBox="1"/>
          <p:nvPr/>
        </p:nvSpPr>
        <p:spPr>
          <a:xfrm>
            <a:off x="6886367" y="7680301"/>
            <a:ext cx="102720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Eğitimler sonrası 1 sene içerisinde resmi bir istihdama sahip olma durumu, eğitim alma durumuna bağlı değildir.​​​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​​​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</a:t>
            </a:r>
            <a:r>
              <a:rPr b="1" baseline="-25000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Eğitimler sonrası 1 sene içerisinde resmi bir istihdama sahip olma durumu, eğitim alma durumuna bağlıdır.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7" name="Google Shape;337;p20"/>
          <p:cNvSpPr txBox="1"/>
          <p:nvPr/>
        </p:nvSpPr>
        <p:spPr>
          <a:xfrm>
            <a:off x="647400" y="2266039"/>
            <a:ext cx="5022600" cy="49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 kategorik değişken arasındaki ilişki (bağımlılık) testi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1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21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4" name="Google Shape;34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1"/>
          <p:cNvSpPr/>
          <p:nvPr/>
        </p:nvSpPr>
        <p:spPr>
          <a:xfrm>
            <a:off x="9175428" y="2428787"/>
            <a:ext cx="5645400" cy="737100"/>
          </a:xfrm>
          <a:prstGeom prst="roundRect">
            <a:avLst>
              <a:gd fmla="val 50000" name="adj"/>
            </a:avLst>
          </a:prstGeom>
          <a:solidFill>
            <a:srgbClr val="BF4F14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4_1_kesifsel_veri_analizi.xlsx</a:t>
            </a:r>
            <a:endParaRPr sz="2100"/>
          </a:p>
        </p:txBody>
      </p:sp>
      <p:sp>
        <p:nvSpPr>
          <p:cNvPr id="346" name="Google Shape;346;p21"/>
          <p:cNvSpPr/>
          <p:nvPr/>
        </p:nvSpPr>
        <p:spPr>
          <a:xfrm>
            <a:off x="9579450" y="3647086"/>
            <a:ext cx="4452300" cy="745200"/>
          </a:xfrm>
          <a:prstGeom prst="roundRect">
            <a:avLst>
              <a:gd fmla="val 50000" name="adj"/>
            </a:avLst>
          </a:prstGeom>
          <a:solidFill>
            <a:srgbClr val="0B769F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1.1-Betimsel istatistikler</a:t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green square with white x on it&#10;&#10;Description automatically generated" id="347" name="Google Shape;34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300852" y="2616843"/>
            <a:ext cx="1032872" cy="1091464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1"/>
          <p:cNvSpPr/>
          <p:nvPr/>
        </p:nvSpPr>
        <p:spPr>
          <a:xfrm>
            <a:off x="9579450" y="5032276"/>
            <a:ext cx="4452300" cy="745200"/>
          </a:xfrm>
          <a:prstGeom prst="roundRect">
            <a:avLst>
              <a:gd fmla="val 50000" name="adj"/>
            </a:avLst>
          </a:prstGeom>
          <a:solidFill>
            <a:srgbClr val="0B769F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1.2-Eksik veri analizi</a:t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1"/>
          <p:cNvSpPr/>
          <p:nvPr/>
        </p:nvSpPr>
        <p:spPr>
          <a:xfrm>
            <a:off x="9175428" y="2428787"/>
            <a:ext cx="5645400" cy="737100"/>
          </a:xfrm>
          <a:prstGeom prst="roundRect">
            <a:avLst>
              <a:gd fmla="val 50000" name="adj"/>
            </a:avLst>
          </a:prstGeom>
          <a:solidFill>
            <a:srgbClr val="BF4F14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4_kesifsel_veri_analizi.xlsx</a:t>
            </a:r>
            <a:endParaRPr sz="2100"/>
          </a:p>
        </p:txBody>
      </p:sp>
      <p:sp>
        <p:nvSpPr>
          <p:cNvPr id="350" name="Google Shape;350;p21"/>
          <p:cNvSpPr/>
          <p:nvPr/>
        </p:nvSpPr>
        <p:spPr>
          <a:xfrm>
            <a:off x="9579450" y="3647086"/>
            <a:ext cx="4452300" cy="745200"/>
          </a:xfrm>
          <a:prstGeom prst="roundRect">
            <a:avLst>
              <a:gd fmla="val 50000" name="adj"/>
            </a:avLst>
          </a:prstGeom>
          <a:solidFill>
            <a:srgbClr val="0B769F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3.1-Çok değişkenli analiz data</a:t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green square with white x on it&#10;&#10;Description automatically generated" id="351" name="Google Shape;351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300852" y="2616843"/>
            <a:ext cx="1032872" cy="1091464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21"/>
          <p:cNvSpPr/>
          <p:nvPr/>
        </p:nvSpPr>
        <p:spPr>
          <a:xfrm>
            <a:off x="9579450" y="5032276"/>
            <a:ext cx="4452300" cy="745200"/>
          </a:xfrm>
          <a:prstGeom prst="roundRect">
            <a:avLst>
              <a:gd fmla="val 50000" name="adj"/>
            </a:avLst>
          </a:prstGeom>
          <a:solidFill>
            <a:srgbClr val="0B769F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3.2-Çok değişkenli analiz</a:t>
            </a:r>
            <a:endParaRPr sz="2100"/>
          </a:p>
        </p:txBody>
      </p:sp>
      <p:sp>
        <p:nvSpPr>
          <p:cNvPr id="353" name="Google Shape;353;p21"/>
          <p:cNvSpPr txBox="1"/>
          <p:nvPr/>
        </p:nvSpPr>
        <p:spPr>
          <a:xfrm>
            <a:off x="647400" y="2266039"/>
            <a:ext cx="5022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3 - Çok Değişkenli Analiz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g314c6c2e391_0_0"/>
          <p:cNvPicPr preferRelativeResize="0"/>
          <p:nvPr/>
        </p:nvPicPr>
        <p:blipFill>
          <a:blip r:embed="rId4">
            <a:alphaModFix amt="75000"/>
          </a:blip>
          <a:stretch>
            <a:fillRect/>
          </a:stretch>
        </p:blipFill>
        <p:spPr>
          <a:xfrm>
            <a:off x="0" y="0"/>
            <a:ext cx="18288000" cy="10287011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g314c6c2e391_0_0"/>
          <p:cNvSpPr txBox="1"/>
          <p:nvPr>
            <p:ph type="ctrTitle"/>
          </p:nvPr>
        </p:nvSpPr>
        <p:spPr>
          <a:xfrm>
            <a:off x="623425" y="5905033"/>
            <a:ext cx="17041200" cy="3870000"/>
          </a:xfrm>
          <a:prstGeom prst="rect">
            <a:avLst/>
          </a:prstGeom>
        </p:spPr>
        <p:txBody>
          <a:bodyPr anchorCtr="0" anchor="b" bIns="68550" lIns="137150" spcFirstLastPara="1" rIns="137150" wrap="square" tIns="685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lt1"/>
                </a:solidFill>
              </a:rPr>
              <a:t>Teşekkürler</a:t>
            </a:r>
            <a:r>
              <a:rPr lang="en-US" sz="10000"/>
              <a:t>!</a:t>
            </a:r>
            <a:endParaRPr b="1" sz="10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60" name="Google Shape;360;g314c6c2e391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208000" y="0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14c6c2e391_0_292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g314c6c2e391_0_292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7" name="Google Shape;367;g314c6c2e391_0_2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g314c6c2e391_0_292"/>
          <p:cNvSpPr txBox="1"/>
          <p:nvPr/>
        </p:nvSpPr>
        <p:spPr>
          <a:xfrm>
            <a:off x="411100" y="4303314"/>
            <a:ext cx="5022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Kurs Maliyetleri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9" name="Google Shape;369;g314c6c2e391_0_292"/>
          <p:cNvSpPr txBox="1"/>
          <p:nvPr/>
        </p:nvSpPr>
        <p:spPr>
          <a:xfrm>
            <a:off x="6691000" y="2374800"/>
            <a:ext cx="10330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 kişi için ortalama kurs maliyeti =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1,574 TL 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(977.6 $)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0" name="Google Shape;370;g314c6c2e391_0_292"/>
          <p:cNvSpPr txBox="1"/>
          <p:nvPr/>
        </p:nvSpPr>
        <p:spPr>
          <a:xfrm>
            <a:off x="6691000" y="3345088"/>
            <a:ext cx="10330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 kişi için ödenen ortalama burs = 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855 TL 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(531.1 $)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1" name="Google Shape;371;g314c6c2e391_0_292"/>
          <p:cNvSpPr txBox="1"/>
          <p:nvPr/>
        </p:nvSpPr>
        <p:spPr>
          <a:xfrm>
            <a:off x="6691000" y="4315375"/>
            <a:ext cx="10837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 kişi için toplam ortalama maliyet = 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2,429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TL 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(1508.7 $)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2" name="Google Shape;372;g314c6c2e391_0_292"/>
          <p:cNvSpPr txBox="1"/>
          <p:nvPr/>
        </p:nvSpPr>
        <p:spPr>
          <a:xfrm>
            <a:off x="6691000" y="5285663"/>
            <a:ext cx="9069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2010 yılındaki toplam kursiyer sayısı = 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210,000</a:t>
            </a:r>
            <a:endParaRPr b="1"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3" name="Google Shape;373;g314c6c2e391_0_292"/>
          <p:cNvSpPr txBox="1"/>
          <p:nvPr/>
        </p:nvSpPr>
        <p:spPr>
          <a:xfrm>
            <a:off x="6691000" y="6255950"/>
            <a:ext cx="10837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Kurs sonrası tahmini günlük kazanç 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= 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26 TL 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(16.2$)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4" name="Google Shape;374;g314c6c2e391_0_292"/>
          <p:cNvSpPr txBox="1"/>
          <p:nvPr/>
        </p:nvSpPr>
        <p:spPr>
          <a:xfrm>
            <a:off x="6691000" y="7226238"/>
            <a:ext cx="108378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Kurs bu kişinin gelirinde sürekli bir düzeyde artışa yol açmışsa, bu tutarda gelirdeki artışın kursun maliyetini karşılaması 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= </a:t>
            </a:r>
            <a:r>
              <a:rPr b="1"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93 ay</a:t>
            </a:r>
            <a:endParaRPr b="1"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5" name="Google Shape;375;g314c6c2e391_0_292"/>
          <p:cNvSpPr txBox="1"/>
          <p:nvPr/>
        </p:nvSpPr>
        <p:spPr>
          <a:xfrm>
            <a:off x="6787225" y="8750625"/>
            <a:ext cx="10837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İ</a:t>
            </a:r>
            <a:r>
              <a:rPr lang="en-US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stihdam üzerindeki herhangi bir etkinin en fazla süresi = </a:t>
            </a:r>
            <a:r>
              <a:rPr b="1" lang="en-US" sz="2400">
                <a:solidFill>
                  <a:srgbClr val="C00000"/>
                </a:solidFill>
                <a:latin typeface="Poppins"/>
                <a:ea typeface="Poppins"/>
                <a:cs typeface="Poppins"/>
                <a:sym typeface="Poppins"/>
              </a:rPr>
              <a:t>18 ay</a:t>
            </a:r>
            <a:endParaRPr b="1" sz="2400">
              <a:solidFill>
                <a:srgbClr val="C00000"/>
              </a:solidFill>
              <a:highlight>
                <a:srgbClr val="303134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diagram of a graph&#10;&#10;Description automatically generated" id="127" name="Google Shape;127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74613" y="1145852"/>
            <a:ext cx="11818434" cy="806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3"/>
          <p:cNvSpPr txBox="1"/>
          <p:nvPr/>
        </p:nvSpPr>
        <p:spPr>
          <a:xfrm>
            <a:off x="296200" y="9359265"/>
            <a:ext cx="3978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Poppins"/>
                <a:ea typeface="Poppins"/>
                <a:cs typeface="Poppins"/>
                <a:sym typeface="Poppins"/>
              </a:rPr>
              <a:t>Kaynak: </a:t>
            </a:r>
            <a:r>
              <a:rPr i="0" lang="en-US" sz="2400" u="sng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IBM - Keşifsel Veri Analizi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4000" y="2096140"/>
            <a:ext cx="16019998" cy="6563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" name="Google Shape;14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diagram of a problem&#10;&#10;Description automatically generated" id="142" name="Google Shape;14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0000" y="2081020"/>
            <a:ext cx="16308000" cy="6935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erson pointing at a computer screen&#10;&#10;Description automatically generated" id="149" name="Google Shape;149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51" y="0"/>
            <a:ext cx="10576050" cy="1028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" y="0"/>
            <a:ext cx="10576051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6" title="Complexity=1, Color=Orange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50" y="6866874"/>
            <a:ext cx="1097401" cy="108157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6"/>
          <p:cNvSpPr txBox="1"/>
          <p:nvPr/>
        </p:nvSpPr>
        <p:spPr>
          <a:xfrm>
            <a:off x="0" y="6866875"/>
            <a:ext cx="102972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Tek Değişkenli Analiz</a:t>
            </a:r>
            <a:endParaRPr b="1" sz="96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7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0" name="Google Shape;160;p7"/>
          <p:cNvGraphicFramePr/>
          <p:nvPr/>
        </p:nvGraphicFramePr>
        <p:xfrm>
          <a:off x="6336000" y="175530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{89F01D25-0F0E-4357-AD8F-809C5D248036}</a:tableStyleId>
              </a:tblPr>
              <a:tblGrid>
                <a:gridCol w="8614325"/>
                <a:gridCol w="2994025"/>
              </a:tblGrid>
              <a:tr h="1254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Temel Veri Seti Karakteristikleri</a:t>
                      </a:r>
                      <a:endParaRPr sz="3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Sayı</a:t>
                      </a:r>
                      <a:endParaRPr sz="3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</a:tr>
              <a:tr h="10516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Analizlerde kullanılacak değişken sayısı (kolon/boyut/özellik)</a:t>
                      </a:r>
                      <a:endParaRPr sz="3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29</a:t>
                      </a:r>
                      <a:endParaRPr sz="3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</a:tr>
              <a:tr h="10516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600"/>
                        <a:buFont typeface="Arial"/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Nümerik değişken sayısı</a:t>
                      </a:r>
                      <a:endParaRPr sz="3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600"/>
                        <a:buFont typeface="Arial"/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</a:t>
                      </a:r>
                      <a:endParaRPr sz="3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</a:tr>
              <a:tr h="10516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600"/>
                        <a:buFont typeface="Arial"/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Kategorik değişken sayısı</a:t>
                      </a:r>
                      <a:endParaRPr sz="3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600"/>
                        <a:buFont typeface="Arial"/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21</a:t>
                      </a:r>
                      <a:endParaRPr sz="3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</a:tr>
              <a:tr h="10516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600"/>
                        <a:buFont typeface="Arial"/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Gözlem sayısı</a:t>
                      </a:r>
                      <a:r>
                        <a:rPr lang="en-US" sz="3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(takip anketini tamamlamayanlar çıkarıldı)</a:t>
                      </a:r>
                      <a:endParaRPr sz="3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600"/>
                        <a:buFont typeface="Arial"/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5529 </a:t>
                      </a:r>
                      <a:endParaRPr sz="3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</a:tr>
              <a:tr h="10516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600"/>
                        <a:buFont typeface="Arial"/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Tekrarlı gözlem sayısı</a:t>
                      </a:r>
                      <a:endParaRPr sz="30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600"/>
                        <a:buFont typeface="Arial"/>
                        <a:buNone/>
                      </a:pPr>
                      <a:r>
                        <a:rPr lang="en-US" sz="30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</a:t>
                      </a:r>
                      <a:endParaRPr sz="3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600" marB="68600" marR="137175" marL="137175"/>
                </a:tc>
              </a:tr>
            </a:tbl>
          </a:graphicData>
        </a:graphic>
      </p:graphicFrame>
      <p:sp>
        <p:nvSpPr>
          <p:cNvPr id="161" name="Google Shape;161;p7"/>
          <p:cNvSpPr txBox="1"/>
          <p:nvPr/>
        </p:nvSpPr>
        <p:spPr>
          <a:xfrm>
            <a:off x="626700" y="3500364"/>
            <a:ext cx="5022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Veriye Genel Bir Bakış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8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8"/>
          <p:cNvSpPr/>
          <p:nvPr/>
        </p:nvSpPr>
        <p:spPr>
          <a:xfrm>
            <a:off x="9175428" y="2428787"/>
            <a:ext cx="5645400" cy="737100"/>
          </a:xfrm>
          <a:prstGeom prst="roundRect">
            <a:avLst>
              <a:gd fmla="val 50000" name="adj"/>
            </a:avLst>
          </a:prstGeom>
          <a:solidFill>
            <a:srgbClr val="BF4F14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4_kesifsel_veri_analizi.xlsx</a:t>
            </a:r>
            <a:endParaRPr sz="2100"/>
          </a:p>
        </p:txBody>
      </p:sp>
      <p:sp>
        <p:nvSpPr>
          <p:cNvPr id="170" name="Google Shape;170;p8"/>
          <p:cNvSpPr/>
          <p:nvPr/>
        </p:nvSpPr>
        <p:spPr>
          <a:xfrm>
            <a:off x="9579450" y="3647086"/>
            <a:ext cx="4452300" cy="745200"/>
          </a:xfrm>
          <a:prstGeom prst="roundRect">
            <a:avLst>
              <a:gd fmla="val 50000" name="adj"/>
            </a:avLst>
          </a:prstGeom>
          <a:solidFill>
            <a:srgbClr val="0B769F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1.1-Betimsel istatistikler</a:t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green square with white x on it&#10;&#10;Description automatically generated" id="171" name="Google Shape;171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300852" y="2616843"/>
            <a:ext cx="1032872" cy="109146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8"/>
          <p:cNvSpPr/>
          <p:nvPr/>
        </p:nvSpPr>
        <p:spPr>
          <a:xfrm>
            <a:off x="9579450" y="5032276"/>
            <a:ext cx="4452300" cy="745200"/>
          </a:xfrm>
          <a:prstGeom prst="roundRect">
            <a:avLst>
              <a:gd fmla="val 50000" name="adj"/>
            </a:avLst>
          </a:prstGeom>
          <a:solidFill>
            <a:srgbClr val="0B769F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1.2-Eksik veri analizi</a:t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8"/>
          <p:cNvSpPr/>
          <p:nvPr/>
        </p:nvSpPr>
        <p:spPr>
          <a:xfrm>
            <a:off x="9579450" y="6425812"/>
            <a:ext cx="4452300" cy="745200"/>
          </a:xfrm>
          <a:prstGeom prst="roundRect">
            <a:avLst>
              <a:gd fmla="val 50000" name="adj"/>
            </a:avLst>
          </a:prstGeom>
          <a:solidFill>
            <a:srgbClr val="0B769F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1.3-Dağılımlar</a:t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8"/>
          <p:cNvSpPr/>
          <p:nvPr/>
        </p:nvSpPr>
        <p:spPr>
          <a:xfrm>
            <a:off x="9579450" y="7710869"/>
            <a:ext cx="4452300" cy="745200"/>
          </a:xfrm>
          <a:prstGeom prst="roundRect">
            <a:avLst>
              <a:gd fmla="val 50000" name="adj"/>
            </a:avLst>
          </a:prstGeom>
          <a:solidFill>
            <a:srgbClr val="0B769F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1.4-Aykırı değer analizi</a:t>
            </a:r>
            <a:endParaRPr sz="2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8"/>
          <p:cNvSpPr txBox="1"/>
          <p:nvPr/>
        </p:nvSpPr>
        <p:spPr>
          <a:xfrm>
            <a:off x="626700" y="3502152"/>
            <a:ext cx="5022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Nümerik Değişken Analizi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"/>
          <p:cNvSpPr/>
          <p:nvPr/>
        </p:nvSpPr>
        <p:spPr>
          <a:xfrm>
            <a:off x="0" y="-36006"/>
            <a:ext cx="5670000" cy="10441800"/>
          </a:xfrm>
          <a:prstGeom prst="rect">
            <a:avLst/>
          </a:prstGeom>
          <a:solidFill>
            <a:srgbClr val="1C39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9"/>
          <p:cNvSpPr txBox="1"/>
          <p:nvPr>
            <p:ph idx="12" type="sldNum"/>
          </p:nvPr>
        </p:nvSpPr>
        <p:spPr>
          <a:xfrm>
            <a:off x="17021117" y="9404280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2" name="Google Shape;18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49699" y="262718"/>
            <a:ext cx="5398026" cy="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9"/>
          <p:cNvSpPr/>
          <p:nvPr/>
        </p:nvSpPr>
        <p:spPr>
          <a:xfrm>
            <a:off x="9562763" y="5265924"/>
            <a:ext cx="4452300" cy="745200"/>
          </a:xfrm>
          <a:prstGeom prst="roundRect">
            <a:avLst>
              <a:gd fmla="val 50000" name="adj"/>
            </a:avLst>
          </a:prstGeom>
          <a:solidFill>
            <a:srgbClr val="0B769F"/>
          </a:solidFill>
          <a:ln>
            <a:noFill/>
          </a:ln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2.1-Tek değişkenli kategorik</a:t>
            </a:r>
            <a:endParaRPr sz="2100"/>
          </a:p>
        </p:txBody>
      </p:sp>
      <p:grpSp>
        <p:nvGrpSpPr>
          <p:cNvPr id="184" name="Google Shape;184;p9"/>
          <p:cNvGrpSpPr/>
          <p:nvPr/>
        </p:nvGrpSpPr>
        <p:grpSpPr>
          <a:xfrm>
            <a:off x="9158741" y="4047672"/>
            <a:ext cx="6024807" cy="1279553"/>
            <a:chOff x="5950090" y="1224003"/>
            <a:chExt cx="4016538" cy="852865"/>
          </a:xfrm>
        </p:grpSpPr>
        <p:sp>
          <p:nvSpPr>
            <p:cNvPr id="185" name="Google Shape;185;p9"/>
            <p:cNvSpPr/>
            <p:nvPr/>
          </p:nvSpPr>
          <p:spPr>
            <a:xfrm>
              <a:off x="5950090" y="1224003"/>
              <a:ext cx="3763590" cy="491231"/>
            </a:xfrm>
            <a:prstGeom prst="roundRect">
              <a:avLst>
                <a:gd fmla="val 50000" name="adj"/>
              </a:avLst>
            </a:prstGeom>
            <a:solidFill>
              <a:srgbClr val="BF4F14"/>
            </a:solidFill>
            <a:ln>
              <a:noFill/>
            </a:ln>
          </p:spPr>
          <p:txBody>
            <a:bodyPr anchorCtr="0" anchor="ctr" bIns="137150" lIns="137150" spcFirstLastPara="1" rIns="137150" wrap="square" tIns="13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4_kesifsel_veri_analizi.xlsx</a:t>
              </a:r>
              <a:endParaRPr sz="2100"/>
            </a:p>
          </p:txBody>
        </p:sp>
        <p:pic>
          <p:nvPicPr>
            <p:cNvPr descr="A green square with white x on it&#10;&#10;Description automatically generated" id="186" name="Google Shape;186;p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278046" y="1349352"/>
              <a:ext cx="688582" cy="72751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7" name="Google Shape;187;p9"/>
          <p:cNvSpPr txBox="1"/>
          <p:nvPr/>
        </p:nvSpPr>
        <p:spPr>
          <a:xfrm>
            <a:off x="626700" y="3500364"/>
            <a:ext cx="5022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Kategorik </a:t>
            </a:r>
            <a:r>
              <a:rPr b="1" lang="en-US" sz="5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Değişken Analizi</a:t>
            </a:r>
            <a:endParaRPr b="1" sz="5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2024-10-30T07:39:40Z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0x01010079C0DC31DD8DAA4A9DE5DA6049EE44B0</vt:lpwstr>
  </property>
  <property fmtid="{D5CDD505-2E9C-101B-9397-08002B2CF9AE}" pid="3" name="MediaServiceImageTags">
    <vt:lpwstr/>
  </property>
</Properties>
</file>